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1" r:id="rId2"/>
    <p:sldId id="266" r:id="rId3"/>
    <p:sldId id="256" r:id="rId4"/>
    <p:sldId id="282" r:id="rId5"/>
    <p:sldId id="257" r:id="rId6"/>
    <p:sldId id="268" r:id="rId7"/>
    <p:sldId id="269" r:id="rId8"/>
    <p:sldId id="270" r:id="rId9"/>
    <p:sldId id="265" r:id="rId10"/>
    <p:sldId id="283" r:id="rId11"/>
    <p:sldId id="288" r:id="rId12"/>
    <p:sldId id="287" r:id="rId13"/>
    <p:sldId id="263" r:id="rId14"/>
    <p:sldId id="284" r:id="rId15"/>
    <p:sldId id="274" r:id="rId16"/>
    <p:sldId id="285" r:id="rId17"/>
    <p:sldId id="275" r:id="rId18"/>
    <p:sldId id="259" r:id="rId19"/>
    <p:sldId id="276" r:id="rId20"/>
    <p:sldId id="272" r:id="rId21"/>
    <p:sldId id="267" r:id="rId22"/>
    <p:sldId id="261" r:id="rId23"/>
    <p:sldId id="277" r:id="rId24"/>
    <p:sldId id="279" r:id="rId25"/>
    <p:sldId id="278" r:id="rId26"/>
    <p:sldId id="286" r:id="rId27"/>
    <p:sldId id="260" r:id="rId28"/>
    <p:sldId id="280" r:id="rId29"/>
    <p:sldId id="291" r:id="rId30"/>
    <p:sldId id="264" r:id="rId31"/>
    <p:sldId id="289" r:id="rId32"/>
    <p:sldId id="271" r:id="rId33"/>
    <p:sldId id="273" r:id="rId34"/>
    <p:sldId id="290" r:id="rId35"/>
    <p:sldId id="26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55"/>
    <p:restoredTop sz="94808"/>
  </p:normalViewPr>
  <p:slideViewPr>
    <p:cSldViewPr snapToGrid="0" snapToObjects="1">
      <p:cViewPr varScale="1">
        <p:scale>
          <a:sx n="159" d="100"/>
          <a:sy n="159" d="100"/>
        </p:scale>
        <p:origin x="200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FF8BF-FA79-CA49-88BC-7847A1D5F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2D6F68-9A17-E64C-914D-62D3684DA7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5A22-8B23-3D40-BA4F-0A9FFED84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A8976-1FA4-6447-B697-789B12817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48F46E-544C-8142-8036-91B28BCE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90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7F06-D402-8045-AF6B-FBFB06B6E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CA7516-27AC-6D48-997A-0BA0C91DF0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23D94-5E51-AE49-9971-F03951CD4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8FC97-003A-F44A-85D9-29A101BDE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32526-B774-9D4F-88E4-83EDA154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6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9E2BE6-2EDE-094D-BBB9-2AAA9F7C1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366F74-0238-6642-98DF-EC6599D07D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FDBEE-8A07-7240-B112-13FAE49D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A23A9-EC38-5748-B607-C17C6709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D1ED6-56FC-814A-859B-8F3F31B65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73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77B73-DC19-484D-B984-A24C818F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540B4-7A31-5B4E-9D4B-D91F45229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D90F88-D1EC-3342-B36C-6CDE23AC8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687C9-361D-9044-B19A-FDFD82803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84D65-EBCE-5249-A932-1BC083DF5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7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DF50A-79F6-1B4A-B825-6C40839B9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F615B-115A-7749-85AE-2817A1104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E9C14-7018-7740-B1A7-7058DE475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C5A2E3-1E65-4840-933F-9067BC309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96B50-9913-3C46-8956-8CCE6714D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9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0965-4AD2-E742-8779-E901363A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3D199-A397-7949-B641-0E0AE95221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45D4B-76F4-744F-9AF6-8FA9554E5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B5B4C-561F-D545-A569-9D16B4EE1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05CFCD-D82A-A94A-A128-94B760C67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60AB64-5103-044D-AD89-0F859C528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448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FA7-E014-5C4A-9FE7-CA5390A92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D85F1-D122-2D45-830D-F147FE4194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4D4E26-3DE0-A847-AD84-EB33E3623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6EA0E0-D66F-6B4F-90A5-D872E1B67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EA35C4-6E38-8D41-BEA2-408C61E20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C5EDBA-2F0E-A647-85FC-118083CE3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B06B0-8CE1-2841-A808-42E36DD02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4DA7C5-F3F7-544F-81C1-49A3F799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75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42A1-774D-104F-A7F5-FEEF92FE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06C9F3-6A79-524C-B963-1E5BC2798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590D3-B36E-3140-85F9-F2E09F434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4C5A12-0713-704F-81A4-E0799FF76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87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23144-4336-4349-B597-09F6FE7DA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DD0C6B-35B6-E441-B4A9-F23BC88DC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C4BF98-CBDE-CA48-82CB-59AC5340D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00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D43FC-7DF2-B147-805C-94139F1FD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080EC-EE50-C64C-B776-5D821DCD6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79099-3CF7-8744-900E-E61E1B1A4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C7C428-52CA-7344-BF2A-A71E1880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58C27-A942-BC4D-BA9D-31324580C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C9D269-C8C6-E445-8B1B-94C63E54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71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A9050-0A17-484F-AC87-6E878F9E0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F42EFB-706C-664B-9A7B-64BEB7402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777AE-2467-C94D-A017-161CBB11D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715AD-0008-5D4F-8BC3-DA926C78D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10866-8FE8-2A43-B76E-E6F00B71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42844-A9DF-7F4E-9CD9-D475BDC7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8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1D7B1-03AD-3948-A15B-FA6A48819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86A61-8598-9A44-8060-3FB9C1F20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011FB-5D9F-C545-9A1B-09A7A63D5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D45FF-1664-9140-BB10-7EE0BCBC9375}" type="datetimeFigureOut">
              <a:rPr lang="en-US" smtClean="0"/>
              <a:t>3/14/19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F3A4A-8585-4D4D-AAE2-242314055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4C96D-868A-814A-8537-6BB2D5C5D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C2EE8-D981-3746-B0BF-B76B42D6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23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https://lh5.googleusercontent.com/1XkpCYRPROKS-fIWCsWhW-qpTW27WsYCE9nwN5cMKtY_VL7ovYwKghX1pmGcvx24zIcNn8VGMAn6NuhqPn60O6u3wcF9t5CH-U2yLVSVku3Zp8DktPy63lfMa6fcdMwvRuDYQzH2" TargetMode="External"/><Relationship Id="rId7" Type="http://schemas.openxmlformats.org/officeDocument/2006/relationships/image" Target="https://lh6.googleusercontent.com/zProGHneqRu0Pfg1FLr8zeYQw54PzgyW78_uTRlXTrsPmk9ZWedyxZ0dwmzA1yadbbOMTTC9bZdzbki406gMqOHQYPsDtQjGOdYD257jTbnIid2DNl_g3tcTptjG8rgkzQ5nXwtn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https://lh5.googleusercontent.com/uH3_tXBfYOd6qvQ7yjx6U8fdCVX37z136OaZXy3qAC-Un4Q3w9o4SRvkuqlK3czM-RaJzMNOT3uZupL-Ie2J_thLbqcEpxs3svY0SDKMqaJHbeAQbD_DvpN-u4IU33BMWMzIv4Nf" TargetMode="Externa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https://lh6.googleusercontent.com/cKjtQ_skhz2dUzpfKR0uQJoh4MO8I7Ol1YedQKGi_0sUw92bKJgbUfn_YOxVebdGKp0VlRPYeH0F2fTk5pJwO7jIoddpD1d8QImMK3z8F3Fn0Xl3TZULcG21xPTggnnbBQTE6nD8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Chapter 0: Water Security</a:t>
            </a:r>
          </a:p>
        </p:txBody>
      </p:sp>
    </p:spTree>
    <p:extLst>
      <p:ext uri="{BB962C8B-B14F-4D97-AF65-F5344CB8AC3E}">
        <p14:creationId xmlns:p14="http://schemas.microsoft.com/office/powerpoint/2010/main" val="380174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3043403" y="1978757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Chapter 2: Land Use Change</a:t>
            </a:r>
          </a:p>
        </p:txBody>
      </p:sp>
    </p:spTree>
    <p:extLst>
      <p:ext uri="{BB962C8B-B14F-4D97-AF65-F5344CB8AC3E}">
        <p14:creationId xmlns:p14="http://schemas.microsoft.com/office/powerpoint/2010/main" val="2528339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743A5-E738-9D42-A028-3F79E2682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001"/>
            <a:ext cx="9220251" cy="50205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BFCC0-9F43-E543-8F65-12CEEC0CA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579" y="86148"/>
            <a:ext cx="4323422" cy="3342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96738B-43B4-5247-8885-CBB436D8971D}"/>
              </a:ext>
            </a:extLst>
          </p:cNvPr>
          <p:cNvSpPr txBox="1"/>
          <p:nvPr/>
        </p:nvSpPr>
        <p:spPr>
          <a:xfrm>
            <a:off x="329784" y="86148"/>
            <a:ext cx="2393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SLEUTH 2100</a:t>
            </a:r>
          </a:p>
        </p:txBody>
      </p:sp>
    </p:spTree>
    <p:extLst>
      <p:ext uri="{BB962C8B-B14F-4D97-AF65-F5344CB8AC3E}">
        <p14:creationId xmlns:p14="http://schemas.microsoft.com/office/powerpoint/2010/main" val="356010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D1CFAE-0BB9-894A-ABF4-22F109FDB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02" y="1123151"/>
            <a:ext cx="6963833" cy="557106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B0BC7C-2081-8F47-97A9-F6953AB593AF}"/>
              </a:ext>
            </a:extLst>
          </p:cNvPr>
          <p:cNvCxnSpPr>
            <a:cxnSpLocks/>
          </p:cNvCxnSpPr>
          <p:nvPr/>
        </p:nvCxnSpPr>
        <p:spPr>
          <a:xfrm flipH="1">
            <a:off x="3461930" y="2038663"/>
            <a:ext cx="5217375" cy="0"/>
          </a:xfrm>
          <a:prstGeom prst="straightConnector1">
            <a:avLst/>
          </a:prstGeom>
          <a:ln w="666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E8F2FF0-89E6-E642-9062-758671EDED6B}"/>
              </a:ext>
            </a:extLst>
          </p:cNvPr>
          <p:cNvSpPr txBox="1"/>
          <p:nvPr/>
        </p:nvSpPr>
        <p:spPr>
          <a:xfrm>
            <a:off x="8889166" y="1853997"/>
            <a:ext cx="178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Changes to LULC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0942FB-875D-FF44-8E86-C25B230A6DEE}"/>
              </a:ext>
            </a:extLst>
          </p:cNvPr>
          <p:cNvSpPr txBox="1"/>
          <p:nvPr/>
        </p:nvSpPr>
        <p:spPr>
          <a:xfrm>
            <a:off x="381182" y="163782"/>
            <a:ext cx="6161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Sea level Rise land use implications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36FEAD-42BE-E44F-B1A3-530BCC898A5F}"/>
              </a:ext>
            </a:extLst>
          </p:cNvPr>
          <p:cNvSpPr txBox="1"/>
          <p:nvPr/>
        </p:nvSpPr>
        <p:spPr>
          <a:xfrm>
            <a:off x="10568066" y="6488668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NAP Report</a:t>
            </a:r>
          </a:p>
        </p:txBody>
      </p:sp>
    </p:spTree>
    <p:extLst>
      <p:ext uri="{BB962C8B-B14F-4D97-AF65-F5344CB8AC3E}">
        <p14:creationId xmlns:p14="http://schemas.microsoft.com/office/powerpoint/2010/main" val="4116294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6A8DD0-45A1-8D46-A24C-D3D2AA8990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117301" y="689542"/>
            <a:ext cx="8675844" cy="2628444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15DDE89-BE22-254B-9958-5ED58D81E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5"/>
          <a:stretch/>
        </p:blipFill>
        <p:spPr>
          <a:xfrm>
            <a:off x="424872" y="3429000"/>
            <a:ext cx="5396508" cy="29305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D399E-FFD8-3943-BE3E-EE4A0FDCBB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58"/>
          <a:stretch/>
        </p:blipFill>
        <p:spPr>
          <a:xfrm>
            <a:off x="6096000" y="3429000"/>
            <a:ext cx="5671128" cy="32798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B0B30DE-23B9-BA46-B78E-66BD9DE6DB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68" r="66868"/>
          <a:stretch/>
        </p:blipFill>
        <p:spPr>
          <a:xfrm>
            <a:off x="8793145" y="689542"/>
            <a:ext cx="2874469" cy="2593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1989123-D1EA-6448-8567-33230668C7A1}"/>
              </a:ext>
            </a:extLst>
          </p:cNvPr>
          <p:cNvSpPr txBox="1"/>
          <p:nvPr/>
        </p:nvSpPr>
        <p:spPr>
          <a:xfrm>
            <a:off x="117301" y="6488668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Johnson and Shukla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526377-7944-A54B-8D5D-1A83E5FDA945}"/>
              </a:ext>
            </a:extLst>
          </p:cNvPr>
          <p:cNvSpPr txBox="1"/>
          <p:nvPr/>
        </p:nvSpPr>
        <p:spPr>
          <a:xfrm>
            <a:off x="159812" y="55308"/>
            <a:ext cx="19920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Disturbance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5400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3043403" y="2627083"/>
            <a:ext cx="6105194" cy="8019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Chapter 3: Climate</a:t>
            </a:r>
          </a:p>
        </p:txBody>
      </p:sp>
    </p:spTree>
    <p:extLst>
      <p:ext uri="{BB962C8B-B14F-4D97-AF65-F5344CB8AC3E}">
        <p14:creationId xmlns:p14="http://schemas.microsoft.com/office/powerpoint/2010/main" val="77505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1FA7B-AEE8-F547-B8CE-11F377DCF73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7981" y="536471"/>
            <a:ext cx="8983485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7200" dirty="0"/>
              <a:t>Water Supply = Q – GW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73975-F16F-6C4A-8518-50682C517A87}"/>
              </a:ext>
            </a:extLst>
          </p:cNvPr>
          <p:cNvSpPr txBox="1"/>
          <p:nvPr/>
        </p:nvSpPr>
        <p:spPr>
          <a:xfrm>
            <a:off x="807981" y="2158584"/>
            <a:ext cx="39168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Q</a:t>
            </a:r>
            <a:r>
              <a:rPr lang="en-US" sz="3600" dirty="0"/>
              <a:t> is run-off</a:t>
            </a:r>
          </a:p>
          <a:p>
            <a:r>
              <a:rPr lang="en-US" sz="3600" b="1" dirty="0"/>
              <a:t>GW</a:t>
            </a:r>
            <a:r>
              <a:rPr lang="en-US" sz="3600" dirty="0"/>
              <a:t> is ground water</a:t>
            </a:r>
          </a:p>
        </p:txBody>
      </p:sp>
    </p:spTree>
    <p:extLst>
      <p:ext uri="{BB962C8B-B14F-4D97-AF65-F5344CB8AC3E}">
        <p14:creationId xmlns:p14="http://schemas.microsoft.com/office/powerpoint/2010/main" val="1656907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1FA7B-AEE8-F547-B8CE-11F377DCF73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7981" y="536471"/>
            <a:ext cx="10575587" cy="200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3800" dirty="0"/>
              <a:t>Q = PPT – AET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73975-F16F-6C4A-8518-50682C517A87}"/>
              </a:ext>
            </a:extLst>
          </p:cNvPr>
          <p:cNvSpPr txBox="1"/>
          <p:nvPr/>
        </p:nvSpPr>
        <p:spPr>
          <a:xfrm>
            <a:off x="989351" y="3762532"/>
            <a:ext cx="61877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Q</a:t>
            </a:r>
            <a:r>
              <a:rPr lang="en-US" sz="3600" dirty="0"/>
              <a:t> is run-off</a:t>
            </a:r>
          </a:p>
          <a:p>
            <a:r>
              <a:rPr lang="en-US" sz="3600" b="1" dirty="0"/>
              <a:t>PPT</a:t>
            </a:r>
            <a:r>
              <a:rPr lang="en-US" sz="3600" dirty="0"/>
              <a:t> is precipitation</a:t>
            </a:r>
          </a:p>
          <a:p>
            <a:r>
              <a:rPr lang="en-US" sz="3600" b="1" dirty="0"/>
              <a:t>AET</a:t>
            </a:r>
            <a:r>
              <a:rPr lang="en-US" sz="3600" dirty="0"/>
              <a:t> is actual evapotranspiration</a:t>
            </a:r>
          </a:p>
        </p:txBody>
      </p:sp>
    </p:spTree>
    <p:extLst>
      <p:ext uri="{BB962C8B-B14F-4D97-AF65-F5344CB8AC3E}">
        <p14:creationId xmlns:p14="http://schemas.microsoft.com/office/powerpoint/2010/main" val="414170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1FA7B-AEE8-F547-B8CE-11F377DCF73F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07981" y="536471"/>
            <a:ext cx="10460621" cy="20036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sz="13800" dirty="0"/>
              <a:t>AET = PET x Kc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3D445-7150-BC48-8712-754098393DFB}"/>
              </a:ext>
            </a:extLst>
          </p:cNvPr>
          <p:cNvSpPr txBox="1"/>
          <p:nvPr/>
        </p:nvSpPr>
        <p:spPr>
          <a:xfrm>
            <a:off x="807981" y="3162925"/>
            <a:ext cx="100889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AET</a:t>
            </a:r>
            <a:r>
              <a:rPr lang="en-US" sz="3600" dirty="0"/>
              <a:t> is actual evapotranspiration</a:t>
            </a:r>
          </a:p>
          <a:p>
            <a:r>
              <a:rPr lang="en-US" sz="3600" b="1" dirty="0"/>
              <a:t>PET</a:t>
            </a:r>
            <a:r>
              <a:rPr lang="en-US" sz="3600" dirty="0"/>
              <a:t> is potential evapotranspiration (climate driven </a:t>
            </a:r>
            <a:r>
              <a:rPr lang="en-US" sz="3600" b="1" dirty="0"/>
              <a:t>E</a:t>
            </a:r>
            <a:r>
              <a:rPr lang="en-US" sz="3600" dirty="0"/>
              <a:t>)</a:t>
            </a:r>
          </a:p>
          <a:p>
            <a:r>
              <a:rPr lang="en-US" sz="3600" b="1" dirty="0"/>
              <a:t>Kc</a:t>
            </a:r>
            <a:r>
              <a:rPr lang="en-US" sz="3600" dirty="0"/>
              <a:t> is multiplier (vegetation </a:t>
            </a:r>
            <a:r>
              <a:rPr lang="en-US" sz="3600" b="1" dirty="0"/>
              <a:t>T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037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172754" y="263351"/>
            <a:ext cx="6366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Chapter 3: Climate Pressures (Kc)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75F064-26A2-8F46-8F9D-A6D027BE8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54" y="2047298"/>
            <a:ext cx="6763436" cy="3923745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15466057-EB68-0043-9E03-F59BD5CA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54" y="1745215"/>
            <a:ext cx="6763436" cy="5486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C62D0B-D600-444C-84FD-4DA6625103E4}"/>
              </a:ext>
            </a:extLst>
          </p:cNvPr>
          <p:cNvSpPr txBox="1"/>
          <p:nvPr/>
        </p:nvSpPr>
        <p:spPr>
          <a:xfrm>
            <a:off x="172754" y="1074354"/>
            <a:ext cx="8739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Kc = (MODIS-AET / MODIS-PET) %&gt;% </a:t>
            </a:r>
            <a:r>
              <a:rPr lang="en-US" dirty="0" err="1"/>
              <a:t>group_by</a:t>
            </a:r>
            <a:r>
              <a:rPr lang="en-US" dirty="0"/>
              <a:t>(LC) %&gt;% </a:t>
            </a:r>
            <a:r>
              <a:rPr lang="en-US" dirty="0" err="1"/>
              <a:t>summarise_by</a:t>
            </a:r>
            <a:r>
              <a:rPr lang="en-US" dirty="0"/>
              <a:t>(95%)</a:t>
            </a:r>
          </a:p>
          <a:p>
            <a:r>
              <a:rPr lang="en-US" dirty="0"/>
              <a:t>By 8-day period 2001 - Current</a:t>
            </a:r>
          </a:p>
        </p:txBody>
      </p:sp>
    </p:spTree>
    <p:extLst>
      <p:ext uri="{BB962C8B-B14F-4D97-AF65-F5344CB8AC3E}">
        <p14:creationId xmlns:p14="http://schemas.microsoft.com/office/powerpoint/2010/main" val="3473579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A0CE4AC-DEB7-8E44-A3EB-3985D19E4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5071"/>
            <a:ext cx="7944787" cy="49056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38A1C4-FFD8-224E-8556-36CC1A920C70}"/>
              </a:ext>
            </a:extLst>
          </p:cNvPr>
          <p:cNvSpPr txBox="1"/>
          <p:nvPr/>
        </p:nvSpPr>
        <p:spPr>
          <a:xfrm>
            <a:off x="7944787" y="2179796"/>
            <a:ext cx="385247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Under a static land cover (NLCD 2011) how will California Q, ET, and SWE change with a variable climate:</a:t>
            </a:r>
          </a:p>
          <a:p>
            <a:endParaRPr lang="en-US" sz="2800" b="1" dirty="0"/>
          </a:p>
          <a:p>
            <a:r>
              <a:rPr lang="en-US" sz="2800" b="1" dirty="0"/>
              <a:t>1. Two Scenario, 10 member ensemble products downscaled to 1km hourly slices…</a:t>
            </a:r>
          </a:p>
          <a:p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FA1429-0720-8341-BA67-26774E25F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11" y="0"/>
            <a:ext cx="11614547" cy="1325563"/>
          </a:xfrm>
        </p:spPr>
        <p:txBody>
          <a:bodyPr/>
          <a:lstStyle/>
          <a:p>
            <a:r>
              <a:rPr lang="en-US" b="1" dirty="0"/>
              <a:t>Accessing CA water supply to climate variability</a:t>
            </a:r>
          </a:p>
        </p:txBody>
      </p:sp>
    </p:spTree>
    <p:extLst>
      <p:ext uri="{BB962C8B-B14F-4D97-AF65-F5344CB8AC3E}">
        <p14:creationId xmlns:p14="http://schemas.microsoft.com/office/powerpoint/2010/main" val="344133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E463EC-B69C-D642-9AC2-B27AC86B95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8535" y="862123"/>
            <a:ext cx="9675400" cy="51337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6B61B-115C-1746-A768-B32089C93012}"/>
              </a:ext>
            </a:extLst>
          </p:cNvPr>
          <p:cNvSpPr txBox="1"/>
          <p:nvPr/>
        </p:nvSpPr>
        <p:spPr>
          <a:xfrm>
            <a:off x="172754" y="263351"/>
            <a:ext cx="510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Chapter 0: Water Security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205B6-52E6-5F47-B7FD-DF6C99F3716C}"/>
              </a:ext>
            </a:extLst>
          </p:cNvPr>
          <p:cNvSpPr txBox="1"/>
          <p:nvPr/>
        </p:nvSpPr>
        <p:spPr>
          <a:xfrm>
            <a:off x="172754" y="6224294"/>
            <a:ext cx="819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Johnson &amp; Clarke (2019 in submission): What is Water Security? </a:t>
            </a:r>
            <a:r>
              <a:rPr lang="en-US" i="1" dirty="0"/>
              <a:t>Journal of Hydrology </a:t>
            </a:r>
          </a:p>
        </p:txBody>
      </p:sp>
    </p:spTree>
    <p:extLst>
      <p:ext uri="{BB962C8B-B14F-4D97-AF65-F5344CB8AC3E}">
        <p14:creationId xmlns:p14="http://schemas.microsoft.com/office/powerpoint/2010/main" val="2308948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433B46-761D-1F43-B84B-DD58AEA5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451"/>
            <a:ext cx="3754490" cy="21384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DE675A-14F8-CD46-AD03-D9589DE0576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54490" y="824452"/>
            <a:ext cx="3799483" cy="2138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EB98D-26C6-F140-942E-D10A1B2A8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1" y="2797997"/>
            <a:ext cx="3646609" cy="2087683"/>
          </a:xfrm>
          <a:prstGeom prst="rect">
            <a:avLst/>
          </a:prstGeom>
        </p:spPr>
      </p:pic>
      <p:pic>
        <p:nvPicPr>
          <p:cNvPr id="7" name="Picture 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08402C7D-D96F-F349-9532-2890D142A74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07364" y="2797997"/>
            <a:ext cx="3646609" cy="2014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F1F56A-FFB2-5545-9521-5B8D5E82D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41" y="4771543"/>
            <a:ext cx="3754490" cy="2143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50C964-3F88-3F47-8429-33D4A49392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7364" y="4771543"/>
            <a:ext cx="3770526" cy="2014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222D159-C953-2C4A-A78C-C916FBBBAE6B}"/>
              </a:ext>
            </a:extLst>
          </p:cNvPr>
          <p:cNvSpPr txBox="1"/>
          <p:nvPr/>
        </p:nvSpPr>
        <p:spPr>
          <a:xfrm>
            <a:off x="7896745" y="224852"/>
            <a:ext cx="9491730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1</a:t>
            </a:r>
            <a:r>
              <a:rPr lang="en-US" sz="1600" b="1" baseline="30000" dirty="0"/>
              <a:t>st</a:t>
            </a:r>
            <a:r>
              <a:rPr lang="en-US" sz="1600" b="1" dirty="0"/>
              <a:t> round of evaluation: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RCP 8.5; Model CNRM-CM5 </a:t>
            </a:r>
          </a:p>
          <a:p>
            <a:r>
              <a:rPr lang="en-US" sz="1600" dirty="0"/>
              <a:t>MACA Downscaling (4km)</a:t>
            </a:r>
          </a:p>
          <a:p>
            <a:r>
              <a:rPr lang="en-US" sz="1600" dirty="0"/>
              <a:t>Monthly PET Aggregated to HUC8</a:t>
            </a:r>
          </a:p>
          <a:p>
            <a:r>
              <a:rPr lang="en-US" sz="1600" dirty="0"/>
              <a:t>2016 - 2075</a:t>
            </a:r>
          </a:p>
          <a:p>
            <a:endParaRPr lang="en-US" sz="1600" dirty="0"/>
          </a:p>
          <a:p>
            <a:pPr marL="800100" lvl="1" indent="-342900">
              <a:buAutoNum type="arabicPeriod"/>
            </a:pPr>
            <a:r>
              <a:rPr lang="en-US" sz="1600" dirty="0"/>
              <a:t>For each basin (one model run) </a:t>
            </a:r>
          </a:p>
          <a:p>
            <a:pPr lvl="1"/>
            <a:r>
              <a:rPr lang="en-US" sz="1600" dirty="0"/>
              <a:t>	compute the annual min, mean, </a:t>
            </a:r>
          </a:p>
          <a:p>
            <a:pPr lvl="2"/>
            <a:r>
              <a:rPr lang="en-US" sz="1600" dirty="0"/>
              <a:t>and max PET</a:t>
            </a:r>
          </a:p>
          <a:p>
            <a:pPr lvl="2"/>
            <a:endParaRPr lang="en-US" sz="1600" dirty="0"/>
          </a:p>
          <a:p>
            <a:pPr lvl="1"/>
            <a:r>
              <a:rPr lang="en-US" sz="1600" dirty="0"/>
              <a:t>2. Divide the mean(2045:2075) / </a:t>
            </a:r>
          </a:p>
          <a:p>
            <a:pPr lvl="1"/>
            <a:r>
              <a:rPr lang="en-US" sz="1600" dirty="0"/>
              <a:t>	mean(2016:2044)</a:t>
            </a:r>
          </a:p>
          <a:p>
            <a:endParaRPr lang="en-US" sz="1600" dirty="0"/>
          </a:p>
          <a:p>
            <a:r>
              <a:rPr lang="en-US" sz="1600" b="1" u="sng" dirty="0"/>
              <a:t>Available: </a:t>
            </a:r>
          </a:p>
          <a:p>
            <a:endParaRPr lang="en-US" sz="1600" dirty="0"/>
          </a:p>
          <a:p>
            <a:pPr lvl="1"/>
            <a:r>
              <a:rPr lang="en-US" sz="1600" dirty="0"/>
              <a:t>RCP 8.5 and RCP 4.5</a:t>
            </a:r>
          </a:p>
          <a:p>
            <a:pPr lvl="1"/>
            <a:r>
              <a:rPr lang="en-US" sz="1600" dirty="0"/>
              <a:t>10 model ensemble </a:t>
            </a:r>
          </a:p>
          <a:p>
            <a:pPr lvl="1"/>
            <a:r>
              <a:rPr lang="en-US" sz="1600" dirty="0"/>
              <a:t>	1. </a:t>
            </a:r>
            <a:r>
              <a:rPr lang="en-US" sz="1600" dirty="0" err="1"/>
              <a:t>dwrad</a:t>
            </a:r>
            <a:endParaRPr lang="en-US" sz="1600" dirty="0"/>
          </a:p>
          <a:p>
            <a:pPr lvl="1"/>
            <a:r>
              <a:rPr lang="en-US" sz="1600" dirty="0"/>
              <a:t>	2. </a:t>
            </a:r>
            <a:r>
              <a:rPr lang="en-US" sz="1600" dirty="0" err="1"/>
              <a:t>rhum</a:t>
            </a:r>
            <a:endParaRPr lang="en-US" sz="1600" dirty="0"/>
          </a:p>
          <a:p>
            <a:pPr lvl="1"/>
            <a:r>
              <a:rPr lang="en-US" sz="1600" dirty="0"/>
              <a:t>	3. </a:t>
            </a:r>
            <a:r>
              <a:rPr lang="en-US" sz="1600" dirty="0" err="1"/>
              <a:t>shum</a:t>
            </a:r>
            <a:endParaRPr lang="en-US" sz="1600" dirty="0"/>
          </a:p>
          <a:p>
            <a:pPr lvl="1"/>
            <a:r>
              <a:rPr lang="en-US" sz="1600" dirty="0"/>
              <a:t>	4. </a:t>
            </a:r>
            <a:r>
              <a:rPr lang="en-US" sz="1600" dirty="0" err="1"/>
              <a:t>tmax</a:t>
            </a:r>
            <a:endParaRPr lang="en-US" sz="1600" dirty="0"/>
          </a:p>
          <a:p>
            <a:pPr lvl="1"/>
            <a:r>
              <a:rPr lang="en-US" sz="1600" dirty="0"/>
              <a:t>	5. </a:t>
            </a:r>
            <a:r>
              <a:rPr lang="en-US" sz="1600" dirty="0" err="1"/>
              <a:t>tmin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	6. </a:t>
            </a:r>
            <a:r>
              <a:rPr lang="en-US" sz="1600" dirty="0" err="1"/>
              <a:t>totrad</a:t>
            </a:r>
            <a:endParaRPr lang="en-US" sz="1600" dirty="0"/>
          </a:p>
          <a:p>
            <a:pPr lvl="1"/>
            <a:r>
              <a:rPr lang="en-US" sz="1600" dirty="0"/>
              <a:t>	7. </a:t>
            </a:r>
            <a:r>
              <a:rPr lang="en-US" sz="1600" dirty="0" err="1"/>
              <a:t>vp</a:t>
            </a:r>
            <a:endParaRPr lang="en-US" sz="1600" dirty="0"/>
          </a:p>
          <a:p>
            <a:pPr lvl="1"/>
            <a:r>
              <a:rPr lang="en-US" sz="1600" dirty="0"/>
              <a:t>	8. wind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ABF7EB-2A6D-FD4F-8DA9-412EA41501C8}"/>
              </a:ext>
            </a:extLst>
          </p:cNvPr>
          <p:cNvSpPr txBox="1"/>
          <p:nvPr/>
        </p:nvSpPr>
        <p:spPr>
          <a:xfrm>
            <a:off x="7677890" y="6488668"/>
            <a:ext cx="179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Johnson &amp; Clarke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8E0FDB-FF17-A649-A678-CD541FFCF03E}"/>
              </a:ext>
            </a:extLst>
          </p:cNvPr>
          <p:cNvSpPr txBox="1"/>
          <p:nvPr/>
        </p:nvSpPr>
        <p:spPr>
          <a:xfrm>
            <a:off x="53941" y="-27974"/>
            <a:ext cx="6629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Chapter 3: Climate Pressures (PET)</a:t>
            </a:r>
          </a:p>
        </p:txBody>
      </p:sp>
    </p:spTree>
    <p:extLst>
      <p:ext uri="{BB962C8B-B14F-4D97-AF65-F5344CB8AC3E}">
        <p14:creationId xmlns:p14="http://schemas.microsoft.com/office/powerpoint/2010/main" val="39332400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608EA-290D-3940-938A-1AAEE6917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912470"/>
            <a:ext cx="10622925" cy="55589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7AB373-C72E-C94A-9651-8E3637D155AB}"/>
              </a:ext>
            </a:extLst>
          </p:cNvPr>
          <p:cNvSpPr/>
          <p:nvPr/>
        </p:nvSpPr>
        <p:spPr>
          <a:xfrm>
            <a:off x="5621311" y="3657600"/>
            <a:ext cx="5236564" cy="2813779"/>
          </a:xfrm>
          <a:prstGeom prst="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FD7215-229E-3B44-B7CA-A9CCA6B249CA}"/>
              </a:ext>
            </a:extLst>
          </p:cNvPr>
          <p:cNvSpPr txBox="1"/>
          <p:nvPr/>
        </p:nvSpPr>
        <p:spPr>
          <a:xfrm>
            <a:off x="227648" y="201955"/>
            <a:ext cx="8161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Impacts of </a:t>
            </a:r>
            <a:r>
              <a:rPr lang="en-US" sz="2800" b="1" dirty="0"/>
              <a:t>Temperature</a:t>
            </a:r>
            <a:r>
              <a:rPr lang="en-US" sz="2800" dirty="0"/>
              <a:t> on AET (measured by Q – PPT)</a:t>
            </a:r>
          </a:p>
        </p:txBody>
      </p:sp>
    </p:spTree>
    <p:extLst>
      <p:ext uri="{BB962C8B-B14F-4D97-AF65-F5344CB8AC3E}">
        <p14:creationId xmlns:p14="http://schemas.microsoft.com/office/powerpoint/2010/main" val="994665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3043403" y="2253526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Chapter 4: California Hydrologic Simulations -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WRF-Hydro / NWM</a:t>
            </a:r>
            <a:endParaRPr lang="en-US" sz="4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8661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77D922-193D-064D-B1AC-8A49A99FC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24" y="643466"/>
            <a:ext cx="4986104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11910-8673-D24E-9A77-CED8EA605861}"/>
              </a:ext>
            </a:extLst>
          </p:cNvPr>
          <p:cNvSpPr txBox="1"/>
          <p:nvPr/>
        </p:nvSpPr>
        <p:spPr>
          <a:xfrm>
            <a:off x="5672217" y="643466"/>
            <a:ext cx="6005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Improve infiltration scheme to transition from single urban slab to heterogenous account for impervious surface percentage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B89FA9-CABA-954E-95F3-ED772F77C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021"/>
          <a:stretch/>
        </p:blipFill>
        <p:spPr>
          <a:xfrm>
            <a:off x="5672217" y="1986197"/>
            <a:ext cx="5825240" cy="408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64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645C9-C357-3247-8708-DF9F8336E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14" y="-129550"/>
            <a:ext cx="10515600" cy="1325563"/>
          </a:xfrm>
        </p:spPr>
        <p:txBody>
          <a:bodyPr/>
          <a:lstStyle/>
          <a:p>
            <a:r>
              <a:rPr lang="en-US" dirty="0"/>
              <a:t>Improving channel geometry representations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F9A73-2958-2548-B7BF-E0EA35B59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614" y="1570793"/>
            <a:ext cx="2714892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23 year reanalysis NWM run</a:t>
            </a:r>
          </a:p>
          <a:p>
            <a:r>
              <a:rPr lang="en-US" dirty="0"/>
              <a:t>Use streamflow and velocity records to define cross-sectional areas</a:t>
            </a:r>
          </a:p>
          <a:p>
            <a:r>
              <a:rPr lang="en-US" dirty="0"/>
              <a:t>Derive top-widths and stage from NWM trapezoidal geometries</a:t>
            </a:r>
          </a:p>
          <a:p>
            <a:r>
              <a:rPr lang="en-US" dirty="0"/>
              <a:t>Use hydraulic power laws to compute at-station Hydraulic Geometries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6BFC18-7B95-A541-A0D7-5FB536CC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2256" y="825662"/>
            <a:ext cx="7677130" cy="600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23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C518E1-0226-644F-B216-7F91068E9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05" y="1470195"/>
            <a:ext cx="7194705" cy="39176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5EF7E8-4E6A-E043-A668-6183D7C00F1E}"/>
              </a:ext>
            </a:extLst>
          </p:cNvPr>
          <p:cNvSpPr txBox="1"/>
          <p:nvPr/>
        </p:nvSpPr>
        <p:spPr>
          <a:xfrm>
            <a:off x="7944786" y="2114772"/>
            <a:ext cx="3852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Under a static climate (1988-2018) how will California Q, ET, and SWE change with a variable land cover:</a:t>
            </a:r>
          </a:p>
          <a:p>
            <a:endParaRPr lang="en-US" sz="2800" b="1" dirty="0"/>
          </a:p>
          <a:p>
            <a:r>
              <a:rPr lang="en-US" sz="2800" b="1" dirty="0"/>
              <a:t>1. Two Scenario upscaled SLEUTH products to 1 km …</a:t>
            </a: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03BE8B-19A4-7A49-A4F6-4D37C6A46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711" y="0"/>
            <a:ext cx="11614547" cy="1325563"/>
          </a:xfrm>
        </p:spPr>
        <p:txBody>
          <a:bodyPr/>
          <a:lstStyle/>
          <a:p>
            <a:r>
              <a:rPr lang="en-US" b="1" dirty="0"/>
              <a:t>Accessing CA water supply to land use variability</a:t>
            </a:r>
          </a:p>
        </p:txBody>
      </p:sp>
    </p:spTree>
    <p:extLst>
      <p:ext uri="{BB962C8B-B14F-4D97-AF65-F5344CB8AC3E}">
        <p14:creationId xmlns:p14="http://schemas.microsoft.com/office/powerpoint/2010/main" val="2438499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Chapter 5: California Hydrologic Simulations</a:t>
            </a:r>
          </a:p>
        </p:txBody>
      </p:sp>
    </p:spTree>
    <p:extLst>
      <p:ext uri="{BB962C8B-B14F-4D97-AF65-F5344CB8AC3E}">
        <p14:creationId xmlns:p14="http://schemas.microsoft.com/office/powerpoint/2010/main" val="4176198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172754" y="263351"/>
            <a:ext cx="601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Chapter 6: Human Intervention</a:t>
            </a:r>
          </a:p>
        </p:txBody>
      </p:sp>
      <p:pic>
        <p:nvPicPr>
          <p:cNvPr id="3" name="Picture 2" descr="G:\PhD\ABM\Tiered drought risk modeling framework-1.png">
            <a:extLst>
              <a:ext uri="{FF2B5EF4-FFF2-40B4-BE49-F238E27FC236}">
                <a16:creationId xmlns:a16="http://schemas.microsoft.com/office/drawing/2014/main" id="{4B0A6308-033C-1B46-8113-1318DD4527B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8" t="3803" r="5546" b="5161"/>
          <a:stretch/>
        </p:blipFill>
        <p:spPr bwMode="auto">
          <a:xfrm>
            <a:off x="3777521" y="909682"/>
            <a:ext cx="4227228" cy="54611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3C6C39-341D-D544-A974-9F17220379A7}"/>
              </a:ext>
            </a:extLst>
          </p:cNvPr>
          <p:cNvSpPr txBox="1"/>
          <p:nvPr/>
        </p:nvSpPr>
        <p:spPr>
          <a:xfrm>
            <a:off x="0" y="6581001"/>
            <a:ext cx="120192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Wens, Johnson, </a:t>
            </a:r>
            <a:r>
              <a:rPr lang="en-US" sz="1200" dirty="0" err="1"/>
              <a:t>Zagaria</a:t>
            </a:r>
            <a:r>
              <a:rPr lang="en-US" sz="1200" dirty="0"/>
              <a:t>, </a:t>
            </a:r>
            <a:r>
              <a:rPr lang="en-US" sz="1200" dirty="0" err="1"/>
              <a:t>Veldkemp</a:t>
            </a:r>
            <a:r>
              <a:rPr lang="en-US" sz="1200" dirty="0"/>
              <a:t> (2019: Accepted): Integrating human behavior dynamics into drought risk assessment - A socio-hydrologic, agent-based approach. Wires WATER</a:t>
            </a:r>
          </a:p>
        </p:txBody>
      </p:sp>
    </p:spTree>
    <p:extLst>
      <p:ext uri="{BB962C8B-B14F-4D97-AF65-F5344CB8AC3E}">
        <p14:creationId xmlns:p14="http://schemas.microsoft.com/office/powerpoint/2010/main" val="938145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Chapter 5: California Hydrologic Simulations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B5229F-DAF3-DE4C-8E29-84657D7DC3A6}"/>
              </a:ext>
            </a:extLst>
          </p:cNvPr>
          <p:cNvSpPr txBox="1"/>
          <p:nvPr/>
        </p:nvSpPr>
        <p:spPr>
          <a:xfrm>
            <a:off x="584616" y="719528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ABM</a:t>
            </a:r>
          </a:p>
        </p:txBody>
      </p:sp>
    </p:spTree>
    <p:extLst>
      <p:ext uri="{BB962C8B-B14F-4D97-AF65-F5344CB8AC3E}">
        <p14:creationId xmlns:p14="http://schemas.microsoft.com/office/powerpoint/2010/main" val="1344631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3043403" y="1397945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Chapter 6: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5809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172754" y="263351"/>
            <a:ext cx="510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Chapter 0: Water Security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D209B-A101-3B4E-A04D-0C04E661901E}"/>
              </a:ext>
            </a:extLst>
          </p:cNvPr>
          <p:cNvSpPr txBox="1"/>
          <p:nvPr/>
        </p:nvSpPr>
        <p:spPr>
          <a:xfrm>
            <a:off x="5671927" y="6270978"/>
            <a:ext cx="10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Behavior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47B2DA-A1FD-004C-A49B-AA161E08DFE7}"/>
              </a:ext>
            </a:extLst>
          </p:cNvPr>
          <p:cNvSpPr txBox="1"/>
          <p:nvPr/>
        </p:nvSpPr>
        <p:spPr>
          <a:xfrm>
            <a:off x="9549403" y="304416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 Use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5AAE7-B049-F548-9C42-9D37D499E4CC}"/>
              </a:ext>
            </a:extLst>
          </p:cNvPr>
          <p:cNvSpPr/>
          <p:nvPr/>
        </p:nvSpPr>
        <p:spPr>
          <a:xfrm>
            <a:off x="1281661" y="3244603"/>
            <a:ext cx="8944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Climate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C80D52-B8A3-CD4D-A5F2-42A503B9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66" y="4124678"/>
            <a:ext cx="2146300" cy="214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93C1C8-85CB-5741-AFB5-E66A7BBE57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5067" y="1539234"/>
            <a:ext cx="2290946" cy="11983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40DBA1-1076-644C-8790-1DC0C0FC0E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812" b="24809"/>
          <a:stretch/>
        </p:blipFill>
        <p:spPr>
          <a:xfrm>
            <a:off x="438672" y="1506736"/>
            <a:ext cx="2580390" cy="1599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C068BE8-85B3-D348-B4E3-43895FACF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0527" y="1371707"/>
            <a:ext cx="2290946" cy="22909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D3401E-5EDC-5F41-8A89-C3224C231D17}"/>
              </a:ext>
            </a:extLst>
          </p:cNvPr>
          <p:cNvSpPr txBox="1"/>
          <p:nvPr/>
        </p:nvSpPr>
        <p:spPr>
          <a:xfrm>
            <a:off x="5453566" y="1986230"/>
            <a:ext cx="88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SUPPLY</a:t>
            </a:r>
          </a:p>
        </p:txBody>
      </p:sp>
    </p:spTree>
    <p:extLst>
      <p:ext uri="{BB962C8B-B14F-4D97-AF65-F5344CB8AC3E}">
        <p14:creationId xmlns:p14="http://schemas.microsoft.com/office/powerpoint/2010/main" val="3877439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C5A7A9F-AEA5-0848-AA11-398523651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7" descr="https://lh5.googleusercontent.com/1XkpCYRPROKS-fIWCsWhW-qpTW27WsYCE9nwN5cMKtY_VL7ovYwKghX1pmGcvx24zIcNn8VGMAn6NuhqPn60O6u3wcF9t5CH-U2yLVSVku3Zp8DktPy63lfMa6fcdMwvRuDYQzH2">
            <a:extLst>
              <a:ext uri="{FF2B5EF4-FFF2-40B4-BE49-F238E27FC236}">
                <a16:creationId xmlns:a16="http://schemas.microsoft.com/office/drawing/2014/main" id="{B2EFAD6A-EF52-0F4D-A073-8B4BAC82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92" y="789775"/>
            <a:ext cx="4586883" cy="544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48AF57-4691-3F4B-9C1A-E63317F81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7" name="Picture 4" descr="https://lh5.googleusercontent.com/uH3_tXBfYOd6qvQ7yjx6U8fdCVX37z136OaZXy3qAC-Un4Q3w9o4SRvkuqlK3czM-RaJzMNOT3uZupL-Ie2J_thLbqcEpxs3svY0SDKMqaJHbeAQbD_DvpN-u4IU33BMWMzIv4Nf">
            <a:extLst>
              <a:ext uri="{FF2B5EF4-FFF2-40B4-BE49-F238E27FC236}">
                <a16:creationId xmlns:a16="http://schemas.microsoft.com/office/drawing/2014/main" id="{C6643ED0-A6A9-3347-820B-DD65B5C7D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08" y="789775"/>
            <a:ext cx="5251554" cy="261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6">
            <a:extLst>
              <a:ext uri="{FF2B5EF4-FFF2-40B4-BE49-F238E27FC236}">
                <a16:creationId xmlns:a16="http://schemas.microsoft.com/office/drawing/2014/main" id="{13728B5B-B42F-C34E-A07D-96889AB5E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2" descr="https://lh6.googleusercontent.com/zProGHneqRu0Pfg1FLr8zeYQw54PzgyW78_uTRlXTrsPmk9ZWedyxZ0dwmzA1yadbbOMTTC9bZdzbki406gMqOHQYPsDtQjGOdYD257jTbnIid2DNl_g3tcTptjG8rgkzQ5nXwtn">
            <a:extLst>
              <a:ext uri="{FF2B5EF4-FFF2-40B4-BE49-F238E27FC236}">
                <a16:creationId xmlns:a16="http://schemas.microsoft.com/office/drawing/2014/main" id="{813F72C2-9BDC-8540-AE33-2712B7AF4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08" y="3404331"/>
            <a:ext cx="5251554" cy="279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426FB7-5D43-5F4E-BC60-B7582031F9DA}"/>
              </a:ext>
            </a:extLst>
          </p:cNvPr>
          <p:cNvSpPr txBox="1"/>
          <p:nvPr/>
        </p:nvSpPr>
        <p:spPr>
          <a:xfrm>
            <a:off x="0" y="6396329"/>
            <a:ext cx="12019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Johnson, </a:t>
            </a:r>
            <a:r>
              <a:rPr lang="en-US" sz="1200" dirty="0" err="1"/>
              <a:t>Muskinghe</a:t>
            </a:r>
            <a:r>
              <a:rPr lang="en-US" sz="1200" dirty="0"/>
              <a:t>, </a:t>
            </a:r>
            <a:r>
              <a:rPr lang="en-US" sz="1200" dirty="0" err="1"/>
              <a:t>Eyelade</a:t>
            </a:r>
            <a:r>
              <a:rPr lang="en-US" sz="1200" dirty="0"/>
              <a:t>, Cohen (2019: submitted): Comprehensive Evaluation of the National Water Model (NWM) - Height Above Nearest Drainage (HAND) Flood Mapping Methodology. NHESS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76BBFD-EBF2-0645-A8A8-4EBFAC9AB9C4}"/>
              </a:ext>
            </a:extLst>
          </p:cNvPr>
          <p:cNvSpPr txBox="1"/>
          <p:nvPr/>
        </p:nvSpPr>
        <p:spPr>
          <a:xfrm>
            <a:off x="134911" y="85158"/>
            <a:ext cx="7120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NWM-HAND Operational Flood Mapping</a:t>
            </a:r>
          </a:p>
        </p:txBody>
      </p:sp>
    </p:spTree>
    <p:extLst>
      <p:ext uri="{BB962C8B-B14F-4D97-AF65-F5344CB8AC3E}">
        <p14:creationId xmlns:p14="http://schemas.microsoft.com/office/powerpoint/2010/main" val="233945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BB1A03C-2903-144B-98D2-8FFEFE2C3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080124"/>
            <a:ext cx="5943600" cy="3694241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15D9AA6-5DB5-794E-9CC6-1A01B495C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049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3" descr="https://lh6.googleusercontent.com/cKjtQ_skhz2dUzpfKR0uQJoh4MO8I7Ol1YedQKGi_0sUw92bKJgbUfn_YOxVebdGKp0VlRPYeH0F2fTk5pJwO7jIoddpD1d8QImMK3z8F3Fn0Xl3TZULcG21xPTggnnbBQTE6nD8">
            <a:extLst>
              <a:ext uri="{FF2B5EF4-FFF2-40B4-BE49-F238E27FC236}">
                <a16:creationId xmlns:a16="http://schemas.microsoft.com/office/drawing/2014/main" id="{AA0A1E82-3753-424A-A149-546F74B14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80124"/>
            <a:ext cx="5943600" cy="21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B8EAF1-B7EA-7D4C-BF45-F742A744D0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19" y="3429000"/>
            <a:ext cx="4936761" cy="31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7A46C9-F67C-5F4C-A0C5-F2F868B827EA}"/>
              </a:ext>
            </a:extLst>
          </p:cNvPr>
          <p:cNvSpPr txBox="1"/>
          <p:nvPr/>
        </p:nvSpPr>
        <p:spPr>
          <a:xfrm>
            <a:off x="314794" y="136046"/>
            <a:ext cx="11114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Improveing</a:t>
            </a:r>
            <a:r>
              <a:rPr lang="en-US" sz="2800" b="1" dirty="0"/>
              <a:t> NWM-HAND forecasts using volume control and reach scalars</a:t>
            </a:r>
          </a:p>
        </p:txBody>
      </p:sp>
    </p:spTree>
    <p:extLst>
      <p:ext uri="{BB962C8B-B14F-4D97-AF65-F5344CB8AC3E}">
        <p14:creationId xmlns:p14="http://schemas.microsoft.com/office/powerpoint/2010/main" val="3944755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lh6.googleusercontent.com/9BdTh5FMP1ZVxOEgJw7U95mI27gkvH8WcncrVAFu-myY29Uw45Oxfw96eMWAxzUj-C3yHC-k5XFCyyQyAeG55KYdlDcywJs5gS_l20qU_Eg9oB6t89wBD2Sw3wQxrCX0WUE_tzNH_Ao">
            <a:extLst>
              <a:ext uri="{FF2B5EF4-FFF2-40B4-BE49-F238E27FC236}">
                <a16:creationId xmlns:a16="http://schemas.microsoft.com/office/drawing/2014/main" id="{4AB5AFFB-AD67-D340-8625-864AC6791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5" b="21213"/>
          <a:stretch/>
        </p:blipFill>
        <p:spPr bwMode="auto">
          <a:xfrm>
            <a:off x="1176094" y="599605"/>
            <a:ext cx="4977524" cy="18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E722A2-5089-9A4B-BF2D-F6ED937AFBBA}"/>
              </a:ext>
            </a:extLst>
          </p:cNvPr>
          <p:cNvSpPr txBox="1"/>
          <p:nvPr/>
        </p:nvSpPr>
        <p:spPr>
          <a:xfrm>
            <a:off x="2248523" y="599604"/>
            <a:ext cx="171822" cy="33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062" name="Picture 14" descr="https://lh3.googleusercontent.com/fzAKqEhpB2jmJUZuiwrHlLmmn-6K1Mex6I1gkDLZ9_OLyICuQ_TrNjciZrUmDxMACfaRmI_yVSXM9wyY0Gg5uvVEgCbQO1CtoghXCY9qt4vGZDZqpa3lRXms-UrfukP-mfCPu06uE7c">
            <a:extLst>
              <a:ext uri="{FF2B5EF4-FFF2-40B4-BE49-F238E27FC236}">
                <a16:creationId xmlns:a16="http://schemas.microsoft.com/office/drawing/2014/main" id="{F06FA31B-E67A-1746-8AC8-093D244F6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0" b="21789"/>
          <a:stretch/>
        </p:blipFill>
        <p:spPr bwMode="auto">
          <a:xfrm>
            <a:off x="6645639" y="599605"/>
            <a:ext cx="5145036" cy="180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lh4.googleusercontent.com/7URvhLK5wtEEfniCfcTcK4SJ3iiGZD36YbtJzvpJ4ISDkmu9au9TOSZHzL8vxuC3jjjUUBqH2-Nib7Lr0_ZT5JZmkT-pOQFEGgy7L0gEpvkQ7r7LcgW-DlmsMXaUhFgS8PaTqm92ck0">
            <a:extLst>
              <a:ext uri="{FF2B5EF4-FFF2-40B4-BE49-F238E27FC236}">
                <a16:creationId xmlns:a16="http://schemas.microsoft.com/office/drawing/2014/main" id="{6B846BE3-6F77-EB47-80CA-154EF00CE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33" b="21243"/>
          <a:stretch/>
        </p:blipFill>
        <p:spPr bwMode="auto">
          <a:xfrm>
            <a:off x="1108045" y="2491540"/>
            <a:ext cx="5147830" cy="184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lh4.googleusercontent.com/wcwSHfd8MAKaqzjSVyyUb-cYhvDb2PQcZh2GBw1LRdIK8E8GtzcApCTNJSPjGXUD-xmjMJbN8eehVCQ2OVOogUVOUYdsR5vNONQil7cW6PwskR5ny8_iUx_ax2OE_HmuP_ouaHtvbs0">
            <a:extLst>
              <a:ext uri="{FF2B5EF4-FFF2-40B4-BE49-F238E27FC236}">
                <a16:creationId xmlns:a16="http://schemas.microsoft.com/office/drawing/2014/main" id="{13C3E573-31C5-224C-975C-34B1BF8D73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4" b="20970"/>
          <a:stretch/>
        </p:blipFill>
        <p:spPr bwMode="auto">
          <a:xfrm>
            <a:off x="6642635" y="2491540"/>
            <a:ext cx="5147831" cy="187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https://lh3.googleusercontent.com/V46qB5KvPtbv_8ZPPrNQpYupgPeUWjEWC2YTn2VsagSZbQKwvvngekQguxv9IhF02Q7P0v39el3NabWF_k2OCBpOZGwPYdR5W13LOSfJaPyXTiYKmHLo08CSB9W17qt8nI08xlFRVb8">
            <a:extLst>
              <a:ext uri="{FF2B5EF4-FFF2-40B4-BE49-F238E27FC236}">
                <a16:creationId xmlns:a16="http://schemas.microsoft.com/office/drawing/2014/main" id="{23BC9DD8-2BB1-534C-A8DD-35D393BC1B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1" b="21243"/>
          <a:stretch/>
        </p:blipFill>
        <p:spPr bwMode="auto">
          <a:xfrm>
            <a:off x="1108045" y="4439386"/>
            <a:ext cx="5064664" cy="181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https://lh5.googleusercontent.com/55zCOm7iD5rF1a1j_T79y_5ULO_XVDCfecgA_xb5s_SSDraJG19X8AkjlpclsW53oS1_mb1iqpw6k8JxJf_UWD87zxFB0EKrMLzMWdlExSOu2IaJeaQLjHrBhzYtvxFbynrniU78Q1U">
            <a:extLst>
              <a:ext uri="{FF2B5EF4-FFF2-40B4-BE49-F238E27FC236}">
                <a16:creationId xmlns:a16="http://schemas.microsoft.com/office/drawing/2014/main" id="{BF15D9A5-6B4A-A440-8755-140FD0D1B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14" b="20697"/>
          <a:stretch/>
        </p:blipFill>
        <p:spPr bwMode="auto">
          <a:xfrm>
            <a:off x="6642635" y="4366459"/>
            <a:ext cx="5064664" cy="185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0E0480-9FC8-6948-B540-0B3585039BA2}"/>
              </a:ext>
            </a:extLst>
          </p:cNvPr>
          <p:cNvSpPr txBox="1"/>
          <p:nvPr/>
        </p:nvSpPr>
        <p:spPr>
          <a:xfrm>
            <a:off x="133527" y="1108708"/>
            <a:ext cx="840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66270-C8F2-A248-AA03-41D164B4A1F1}"/>
              </a:ext>
            </a:extLst>
          </p:cNvPr>
          <p:cNvSpPr txBox="1"/>
          <p:nvPr/>
        </p:nvSpPr>
        <p:spPr>
          <a:xfrm>
            <a:off x="134910" y="3227322"/>
            <a:ext cx="839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88842B-B10E-C34C-B84F-AEF4561A077C}"/>
              </a:ext>
            </a:extLst>
          </p:cNvPr>
          <p:cNvSpPr txBox="1"/>
          <p:nvPr/>
        </p:nvSpPr>
        <p:spPr>
          <a:xfrm>
            <a:off x="133529" y="5345936"/>
            <a:ext cx="72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51EBE4-35FA-F84E-AF18-D6DBD023B237}"/>
              </a:ext>
            </a:extLst>
          </p:cNvPr>
          <p:cNvSpPr txBox="1"/>
          <p:nvPr/>
        </p:nvSpPr>
        <p:spPr>
          <a:xfrm>
            <a:off x="1708879" y="70926"/>
            <a:ext cx="355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Mean Average Error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438319-FD69-5449-96B4-BCB7C980252C}"/>
              </a:ext>
            </a:extLst>
          </p:cNvPr>
          <p:cNvSpPr txBox="1"/>
          <p:nvPr/>
        </p:nvSpPr>
        <p:spPr>
          <a:xfrm>
            <a:off x="7952547" y="97914"/>
            <a:ext cx="240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Mean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9F210F-9FBD-D940-9536-6C4D3273AC42}"/>
              </a:ext>
            </a:extLst>
          </p:cNvPr>
          <p:cNvSpPr txBox="1"/>
          <p:nvPr/>
        </p:nvSpPr>
        <p:spPr>
          <a:xfrm>
            <a:off x="79227" y="6488668"/>
            <a:ext cx="774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Johnson, Chen: Comprehensive Evaluation of National Water Model Streamflow</a:t>
            </a:r>
          </a:p>
        </p:txBody>
      </p:sp>
    </p:spTree>
    <p:extLst>
      <p:ext uri="{BB962C8B-B14F-4D97-AF65-F5344CB8AC3E}">
        <p14:creationId xmlns:p14="http://schemas.microsoft.com/office/powerpoint/2010/main" val="3452498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252C-BBA9-A04C-B88A-3B8F5D91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776" y="-144541"/>
            <a:ext cx="10515600" cy="1325563"/>
          </a:xfrm>
        </p:spPr>
        <p:txBody>
          <a:bodyPr/>
          <a:lstStyle/>
          <a:p>
            <a:r>
              <a:rPr lang="en-US" dirty="0"/>
              <a:t>Flowline Finder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1F889-13B1-BC42-BE19-FE165BF85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24" y="292100"/>
            <a:ext cx="5524500" cy="313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471F92-B2BD-9F4A-9F38-147057DD8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724" y="3657079"/>
            <a:ext cx="5586315" cy="1513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1CF5C-5E27-C14E-9686-81DE5143A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9111"/>
            <a:ext cx="5930900" cy="2971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B91456-7370-0B45-9A75-C102972A66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142" y="3790911"/>
            <a:ext cx="4738396" cy="26773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3A4014-8A41-E440-92C4-4D7F23648E9E}"/>
              </a:ext>
            </a:extLst>
          </p:cNvPr>
          <p:cNvSpPr txBox="1"/>
          <p:nvPr/>
        </p:nvSpPr>
        <p:spPr>
          <a:xfrm>
            <a:off x="0" y="6488668"/>
            <a:ext cx="732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Johnson &amp; Johnson Clarke: A National Scale Streamflow Visualization system</a:t>
            </a:r>
          </a:p>
        </p:txBody>
      </p:sp>
    </p:spTree>
    <p:extLst>
      <p:ext uri="{BB962C8B-B14F-4D97-AF65-F5344CB8AC3E}">
        <p14:creationId xmlns:p14="http://schemas.microsoft.com/office/powerpoint/2010/main" val="29070875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Chapter 7: California 2100??</a:t>
            </a:r>
          </a:p>
        </p:txBody>
      </p:sp>
    </p:spTree>
    <p:extLst>
      <p:ext uri="{BB962C8B-B14F-4D97-AF65-F5344CB8AC3E}">
        <p14:creationId xmlns:p14="http://schemas.microsoft.com/office/powerpoint/2010/main" val="10628859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172754" y="263351"/>
            <a:ext cx="53809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Chapter 7: California 2100 ?</a:t>
            </a:r>
          </a:p>
          <a:p>
            <a:endParaRPr lang="en-US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57FB7A-5829-5144-A0AF-746D25384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942" y="1283237"/>
            <a:ext cx="4407108" cy="440710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CEBBF2D-8830-774C-9DA6-CA1A77E08F5A}"/>
              </a:ext>
            </a:extLst>
          </p:cNvPr>
          <p:cNvGrpSpPr/>
          <p:nvPr/>
        </p:nvGrpSpPr>
        <p:grpSpPr>
          <a:xfrm>
            <a:off x="716222" y="2004320"/>
            <a:ext cx="3688804" cy="3688804"/>
            <a:chOff x="1690583" y="1727031"/>
            <a:chExt cx="3688804" cy="368880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9026903-38DD-BD44-BF00-73AF51A1E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0583" y="1727031"/>
              <a:ext cx="3688804" cy="368880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E1FD23-DBB0-4046-BDBB-A5CD0AB9F29A}"/>
                </a:ext>
              </a:extLst>
            </p:cNvPr>
            <p:cNvSpPr txBox="1"/>
            <p:nvPr/>
          </p:nvSpPr>
          <p:spPr>
            <a:xfrm>
              <a:off x="2644332" y="2716308"/>
              <a:ext cx="14313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SUPPLY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3A3075C-59DC-E24A-9BC8-7DD11F82B2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20350" y="1784972"/>
            <a:ext cx="38862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9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196A8-7AF9-1649-83E4-C8BA1874271D}"/>
              </a:ext>
            </a:extLst>
          </p:cNvPr>
          <p:cNvSpPr txBox="1"/>
          <p:nvPr/>
        </p:nvSpPr>
        <p:spPr>
          <a:xfrm>
            <a:off x="3043403" y="2413472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Chapter 1: R Tools for Hydrologic Spatial Data Science </a:t>
            </a:r>
          </a:p>
        </p:txBody>
      </p:sp>
    </p:spTree>
    <p:extLst>
      <p:ext uri="{BB962C8B-B14F-4D97-AF65-F5344CB8AC3E}">
        <p14:creationId xmlns:p14="http://schemas.microsoft.com/office/powerpoint/2010/main" val="3284269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C2F22-33E6-D94C-AAFE-9740AEBE7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90" y="1293650"/>
            <a:ext cx="2781800" cy="21141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69C10D-1D6C-5046-8E12-18B8BF7E5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53" y="1084167"/>
            <a:ext cx="3184494" cy="218973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6C5F655-18AE-234C-8CC6-7F87BBDDCC4B}"/>
              </a:ext>
            </a:extLst>
          </p:cNvPr>
          <p:cNvGrpSpPr/>
          <p:nvPr/>
        </p:nvGrpSpPr>
        <p:grpSpPr>
          <a:xfrm>
            <a:off x="8799875" y="1315458"/>
            <a:ext cx="2345994" cy="2189730"/>
            <a:chOff x="562358" y="1664717"/>
            <a:chExt cx="3435337" cy="330466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ABB166-B8AA-6647-A8AE-54D7AFB7F4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r="2" b="7763"/>
            <a:stretch/>
          </p:blipFill>
          <p:spPr>
            <a:xfrm>
              <a:off x="562358" y="1664717"/>
              <a:ext cx="2486473" cy="26668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5F0844-42D1-7A41-9FCF-2706F4979F92}"/>
                </a:ext>
              </a:extLst>
            </p:cNvPr>
            <p:cNvSpPr txBox="1"/>
            <p:nvPr/>
          </p:nvSpPr>
          <p:spPr>
            <a:xfrm>
              <a:off x="1511222" y="3560436"/>
              <a:ext cx="2486473" cy="1408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AOI</a:t>
              </a:r>
              <a:endParaRPr lang="en-US" sz="4800" b="1" dirty="0"/>
            </a:p>
          </p:txBody>
        </p:sp>
      </p:grp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FD66F4D-066D-9C44-8FEA-172296B75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861" y="3957100"/>
            <a:ext cx="2345994" cy="2095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1EFDE8-2ADD-5E4E-94A5-4963BFCA26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1423" y="3987645"/>
            <a:ext cx="3764577" cy="203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111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BDA3EA-5F08-D142-B167-06FF8F2E74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4"/>
          <a:stretch/>
        </p:blipFill>
        <p:spPr>
          <a:xfrm>
            <a:off x="5040458" y="3401035"/>
            <a:ext cx="3550628" cy="3359156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13F6C-BE7B-924A-9ABA-9EE805BE51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85" t="2921" b="2337"/>
          <a:stretch/>
        </p:blipFill>
        <p:spPr>
          <a:xfrm>
            <a:off x="9033793" y="191035"/>
            <a:ext cx="2823004" cy="3504628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BDF03-2A17-7F46-A55C-5A24DCCE1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618" y="191035"/>
            <a:ext cx="3525098" cy="2999305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ADB50A-47CB-1947-B13A-8CD550D67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3793" y="3918233"/>
            <a:ext cx="2823004" cy="2830083"/>
          </a:xfrm>
          <a:prstGeom prst="rect">
            <a:avLst/>
          </a:prstGeom>
          <a:ln w="47625">
            <a:solidFill>
              <a:schemeClr val="bg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AE6DA62-AA3B-2641-83D2-6454EFB3EE5F}"/>
              </a:ext>
            </a:extLst>
          </p:cNvPr>
          <p:cNvGrpSpPr/>
          <p:nvPr/>
        </p:nvGrpSpPr>
        <p:grpSpPr>
          <a:xfrm>
            <a:off x="575754" y="1598311"/>
            <a:ext cx="3907258" cy="3529528"/>
            <a:chOff x="562358" y="1664717"/>
            <a:chExt cx="3729709" cy="347226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1FF80B-0AE9-4A4F-B9CF-9D68DD07D1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/>
            </a:blip>
            <a:srcRect r="2" b="7763"/>
            <a:stretch/>
          </p:blipFill>
          <p:spPr>
            <a:xfrm>
              <a:off x="562358" y="1664717"/>
              <a:ext cx="2486473" cy="266685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F229E1-C6DC-1442-92E0-C6623ED6AA69}"/>
                </a:ext>
              </a:extLst>
            </p:cNvPr>
            <p:cNvSpPr txBox="1"/>
            <p:nvPr/>
          </p:nvSpPr>
          <p:spPr>
            <a:xfrm>
              <a:off x="1805594" y="3728044"/>
              <a:ext cx="2486473" cy="1408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AOI</a:t>
              </a:r>
              <a:endParaRPr lang="en-US" sz="4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982786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68E52BF-91B1-A64A-A600-93939CD8DECD}"/>
              </a:ext>
            </a:extLst>
          </p:cNvPr>
          <p:cNvGrpSpPr/>
          <p:nvPr/>
        </p:nvGrpSpPr>
        <p:grpSpPr>
          <a:xfrm>
            <a:off x="6943611" y="3429000"/>
            <a:ext cx="6309018" cy="3740370"/>
            <a:chOff x="3930588" y="2988807"/>
            <a:chExt cx="6309018" cy="374037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EBACEE-8F15-6043-A5A7-1A6420F54537}"/>
                </a:ext>
              </a:extLst>
            </p:cNvPr>
            <p:cNvGrpSpPr/>
            <p:nvPr/>
          </p:nvGrpSpPr>
          <p:grpSpPr>
            <a:xfrm>
              <a:off x="3930588" y="2988807"/>
              <a:ext cx="6309018" cy="3740370"/>
              <a:chOff x="-8272" y="2026656"/>
              <a:chExt cx="7862984" cy="437226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2C457BB-B19C-8240-895B-AFEF6DA41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8272" y="2031588"/>
                <a:ext cx="5730582" cy="429793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7204E81-0E8A-3C49-9B59-E9AD45EF3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25033" y="2026656"/>
                <a:ext cx="5829679" cy="4372260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B8D31B-B531-034D-BEDD-7D537073C026}"/>
                </a:ext>
              </a:extLst>
            </p:cNvPr>
            <p:cNvSpPr/>
            <p:nvPr/>
          </p:nvSpPr>
          <p:spPr>
            <a:xfrm>
              <a:off x="4997003" y="5679585"/>
              <a:ext cx="3799267" cy="762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6E20CC8-B608-B049-9C2C-997AA8DD2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9271" y="92495"/>
            <a:ext cx="3652806" cy="27728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D0BFFB-BED3-CA47-AAC5-CAF6DB8FB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600" y="149825"/>
            <a:ext cx="4850738" cy="28640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C479BD-69C6-BF48-A23F-DF91ECC6C3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797" r="6942"/>
          <a:stretch/>
        </p:blipFill>
        <p:spPr>
          <a:xfrm>
            <a:off x="3720441" y="3652603"/>
            <a:ext cx="4448607" cy="2380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6641EC-70FF-BC43-909F-B96C424B0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23" y="2242333"/>
            <a:ext cx="3184494" cy="21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56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C5895-3538-014A-AF21-5887674CF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2" r="2522" b="14624"/>
          <a:stretch/>
        </p:blipFill>
        <p:spPr>
          <a:xfrm>
            <a:off x="3366691" y="3219251"/>
            <a:ext cx="5476027" cy="3296990"/>
          </a:xfrm>
          <a:prstGeom prst="rect">
            <a:avLst/>
          </a:prstGeom>
          <a:ln w="635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8F6740-7366-3643-AB32-8840A4367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21725" y="315063"/>
            <a:ext cx="4570733" cy="2751249"/>
          </a:xfrm>
          <a:ln w="6350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DF0A49-81CA-5A41-B8E9-D1D36C5637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5"/>
          <a:stretch/>
        </p:blipFill>
        <p:spPr>
          <a:xfrm>
            <a:off x="3397508" y="315063"/>
            <a:ext cx="3531317" cy="2751249"/>
          </a:xfrm>
          <a:prstGeom prst="rect">
            <a:avLst/>
          </a:prstGeom>
          <a:ln w="635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C610F1-D284-6F42-AF53-C0DC9F26A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76"/>
          <a:stretch/>
        </p:blipFill>
        <p:spPr>
          <a:xfrm>
            <a:off x="9032832" y="3219251"/>
            <a:ext cx="3016726" cy="3309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27C618-A038-3A4F-AAE5-AB2B4F83B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808" y="2162167"/>
            <a:ext cx="2781800" cy="211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48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4F50A-F9CA-A549-8A19-EDE4892D3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275" y="350270"/>
            <a:ext cx="7501859" cy="5917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7C3289-F1D6-C94F-95C5-314D6C65A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73" y="2066894"/>
            <a:ext cx="3764577" cy="203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29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3161</TotalTime>
  <Words>512</Words>
  <Application>Microsoft Macintosh PowerPoint</Application>
  <PresentationFormat>Widescreen</PresentationFormat>
  <Paragraphs>98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Accessing CA water supply to climate variability</vt:lpstr>
      <vt:lpstr>PowerPoint Presentation</vt:lpstr>
      <vt:lpstr>PowerPoint Presentation</vt:lpstr>
      <vt:lpstr>PowerPoint Presentation</vt:lpstr>
      <vt:lpstr>PowerPoint Presentation</vt:lpstr>
      <vt:lpstr>Improving channel geometry representations</vt:lpstr>
      <vt:lpstr>Accessing CA water supply to land use variability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Flowline Finder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Johnson</dc:creator>
  <cp:lastModifiedBy>Mike Johnson</cp:lastModifiedBy>
  <cp:revision>8</cp:revision>
  <dcterms:created xsi:type="dcterms:W3CDTF">2019-03-11T04:11:33Z</dcterms:created>
  <dcterms:modified xsi:type="dcterms:W3CDTF">2019-03-16T00:39:35Z</dcterms:modified>
</cp:coreProperties>
</file>